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59" r:id="rId3"/>
    <p:sldId id="295" r:id="rId4"/>
    <p:sldId id="292" r:id="rId5"/>
    <p:sldId id="275" r:id="rId6"/>
    <p:sldId id="279" r:id="rId7"/>
    <p:sldId id="289" r:id="rId8"/>
    <p:sldId id="288" r:id="rId9"/>
    <p:sldId id="276" r:id="rId10"/>
    <p:sldId id="277" r:id="rId11"/>
    <p:sldId id="280" r:id="rId12"/>
    <p:sldId id="281" r:id="rId13"/>
    <p:sldId id="283" r:id="rId14"/>
    <p:sldId id="282" r:id="rId15"/>
    <p:sldId id="291" r:id="rId16"/>
    <p:sldId id="285" r:id="rId17"/>
    <p:sldId id="284" r:id="rId18"/>
    <p:sldId id="286" r:id="rId19"/>
    <p:sldId id="287" r:id="rId20"/>
    <p:sldId id="270" r:id="rId21"/>
    <p:sldId id="271" r:id="rId22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Средний стиль 2 — акцент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5" autoAdjust="0"/>
    <p:restoredTop sz="99657" autoAdjust="0"/>
  </p:normalViewPr>
  <p:slideViewPr>
    <p:cSldViewPr snapToGrid="0">
      <p:cViewPr varScale="1">
        <p:scale>
          <a:sx n="114" d="100"/>
          <a:sy n="114" d="100"/>
        </p:scale>
        <p:origin x="126" y="22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C0772A-8435-40D0-8D87-2C2DB7B0E7B0}" type="datetimeFigureOut">
              <a:rPr lang="ru-RU" smtClean="0"/>
              <a:pPr/>
              <a:t>16.06.2021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4A7B6-A49A-4C1C-B7A2-BA7CB84EFEF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806414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C0772A-8435-40D0-8D87-2C2DB7B0E7B0}" type="datetimeFigureOut">
              <a:rPr lang="ru-RU" smtClean="0"/>
              <a:pPr/>
              <a:t>16.06.2021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4A7B6-A49A-4C1C-B7A2-BA7CB84EFEF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639299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C0772A-8435-40D0-8D87-2C2DB7B0E7B0}" type="datetimeFigureOut">
              <a:rPr lang="ru-RU" smtClean="0"/>
              <a:pPr/>
              <a:t>16.06.2021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4A7B6-A49A-4C1C-B7A2-BA7CB84EFEF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824064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C0772A-8435-40D0-8D87-2C2DB7B0E7B0}" type="datetimeFigureOut">
              <a:rPr lang="ru-RU" smtClean="0"/>
              <a:pPr/>
              <a:t>16.06.2021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4A7B6-A49A-4C1C-B7A2-BA7CB84EFEF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29524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C0772A-8435-40D0-8D87-2C2DB7B0E7B0}" type="datetimeFigureOut">
              <a:rPr lang="ru-RU" smtClean="0"/>
              <a:pPr/>
              <a:t>16.06.2021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4A7B6-A49A-4C1C-B7A2-BA7CB84EFEF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769252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C0772A-8435-40D0-8D87-2C2DB7B0E7B0}" type="datetimeFigureOut">
              <a:rPr lang="ru-RU" smtClean="0"/>
              <a:pPr/>
              <a:t>16.06.2021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4A7B6-A49A-4C1C-B7A2-BA7CB84EFEF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531232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C0772A-8435-40D0-8D87-2C2DB7B0E7B0}" type="datetimeFigureOut">
              <a:rPr lang="ru-RU" smtClean="0"/>
              <a:pPr/>
              <a:t>16.06.2021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4A7B6-A49A-4C1C-B7A2-BA7CB84EFEF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973805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C0772A-8435-40D0-8D87-2C2DB7B0E7B0}" type="datetimeFigureOut">
              <a:rPr lang="ru-RU" smtClean="0"/>
              <a:pPr/>
              <a:t>16.06.2021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4A7B6-A49A-4C1C-B7A2-BA7CB84EFEF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833018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C0772A-8435-40D0-8D87-2C2DB7B0E7B0}" type="datetimeFigureOut">
              <a:rPr lang="ru-RU" smtClean="0"/>
              <a:pPr/>
              <a:t>16.06.2021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4A7B6-A49A-4C1C-B7A2-BA7CB84EFEF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743208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C0772A-8435-40D0-8D87-2C2DB7B0E7B0}" type="datetimeFigureOut">
              <a:rPr lang="ru-RU" smtClean="0"/>
              <a:pPr/>
              <a:t>16.06.2021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4A7B6-A49A-4C1C-B7A2-BA7CB84EFEF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316796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C0772A-8435-40D0-8D87-2C2DB7B0E7B0}" type="datetimeFigureOut">
              <a:rPr lang="ru-RU" smtClean="0"/>
              <a:pPr/>
              <a:t>16.06.2021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4A7B6-A49A-4C1C-B7A2-BA7CB84EFEF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831667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C0772A-8435-40D0-8D87-2C2DB7B0E7B0}" type="datetimeFigureOut">
              <a:rPr lang="ru-RU" smtClean="0"/>
              <a:pPr/>
              <a:t>16.06.2021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B4A7B6-A49A-4C1C-B7A2-BA7CB84EFEF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269493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eg"/><Relationship Id="rId3" Type="http://schemas.openxmlformats.org/officeDocument/2006/relationships/image" Target="../media/image23.jpeg"/><Relationship Id="rId7" Type="http://schemas.openxmlformats.org/officeDocument/2006/relationships/image" Target="../media/image27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jpeg"/><Relationship Id="rId11" Type="http://schemas.openxmlformats.org/officeDocument/2006/relationships/image" Target="../media/image31.jpeg"/><Relationship Id="rId5" Type="http://schemas.openxmlformats.org/officeDocument/2006/relationships/image" Target="../media/image25.jpeg"/><Relationship Id="rId10" Type="http://schemas.openxmlformats.org/officeDocument/2006/relationships/image" Target="../media/image30.jpeg"/><Relationship Id="rId4" Type="http://schemas.openxmlformats.org/officeDocument/2006/relationships/image" Target="../media/image24.jpeg"/><Relationship Id="rId9" Type="http://schemas.openxmlformats.org/officeDocument/2006/relationships/image" Target="../media/image29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jpeg"/><Relationship Id="rId5" Type="http://schemas.openxmlformats.org/officeDocument/2006/relationships/image" Target="../media/image35.jpeg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jpeg"/><Relationship Id="rId3" Type="http://schemas.openxmlformats.org/officeDocument/2006/relationships/image" Target="../media/image28.jpeg"/><Relationship Id="rId7" Type="http://schemas.openxmlformats.org/officeDocument/2006/relationships/image" Target="../media/image39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jpeg"/><Relationship Id="rId11" Type="http://schemas.openxmlformats.org/officeDocument/2006/relationships/image" Target="../media/image43.jpeg"/><Relationship Id="rId5" Type="http://schemas.openxmlformats.org/officeDocument/2006/relationships/image" Target="../media/image30.jpeg"/><Relationship Id="rId10" Type="http://schemas.openxmlformats.org/officeDocument/2006/relationships/image" Target="../media/image42.jpeg"/><Relationship Id="rId4" Type="http://schemas.openxmlformats.org/officeDocument/2006/relationships/image" Target="../media/image29.jpeg"/><Relationship Id="rId9" Type="http://schemas.openxmlformats.org/officeDocument/2006/relationships/image" Target="../media/image41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7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50291"/>
            <a:ext cx="12192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Министерство науки и высшего образования Российской Федерации</a:t>
            </a:r>
          </a:p>
          <a:p>
            <a:pPr algn="ctr"/>
            <a:r>
              <a:rPr lang="ru-RU" b="1" dirty="0"/>
              <a:t>Муромский институт (филиал)</a:t>
            </a:r>
            <a:endParaRPr lang="ru-RU" dirty="0"/>
          </a:p>
          <a:p>
            <a:pPr algn="ctr"/>
            <a:r>
              <a:rPr lang="ru-RU" dirty="0"/>
              <a:t>федерального государственного бюджетного образовательного учреждения высшего образования</a:t>
            </a:r>
          </a:p>
          <a:p>
            <a:pPr algn="ctr"/>
            <a:r>
              <a:rPr lang="ru-RU" b="1" dirty="0"/>
              <a:t>«Владимирский государственный университет </a:t>
            </a:r>
            <a:br>
              <a:rPr lang="ru-RU" b="1" dirty="0"/>
            </a:br>
            <a:r>
              <a:rPr lang="ru-RU" b="1" dirty="0"/>
              <a:t>имени Александра Григорьевича и Николая Григорьевича Столетовых»</a:t>
            </a:r>
            <a:endParaRPr lang="ru-RU" dirty="0"/>
          </a:p>
          <a:p>
            <a:pPr algn="ctr"/>
            <a:r>
              <a:rPr lang="ru-RU" dirty="0"/>
              <a:t>(</a:t>
            </a:r>
            <a:r>
              <a:rPr lang="ru-RU" dirty="0" err="1"/>
              <a:t>МИВлГУ</a:t>
            </a:r>
            <a:r>
              <a:rPr lang="ru-RU" dirty="0"/>
              <a:t>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2268904"/>
            <a:ext cx="12191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ВЫПУСКНАЯ КВАЛИФИКАЦИОННАЯ РАБОТА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3327012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Тема: «Разработка программы имитационного моделирования</a:t>
            </a:r>
          </a:p>
          <a:p>
            <a:pPr algn="ctr"/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моделей машинного обучения»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-1" y="6293336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Муром 2021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753302" y="4372495"/>
            <a:ext cx="3237414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Выполнил:</a:t>
            </a:r>
          </a:p>
          <a:p>
            <a:pPr algn="r"/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Студент ИС-117</a:t>
            </a:r>
          </a:p>
          <a:p>
            <a:pPr algn="r"/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Минеев Р.Р.</a:t>
            </a:r>
          </a:p>
          <a:p>
            <a:pPr algn="r"/>
            <a:endParaRPr lang="ru-RU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/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Руководитель:</a:t>
            </a:r>
          </a:p>
          <a:p>
            <a:pPr algn="r"/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к. т. н., доц. каф. ИС</a:t>
            </a:r>
          </a:p>
          <a:p>
            <a:pPr algn="r"/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Щаников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С.А.</a:t>
            </a:r>
          </a:p>
        </p:txBody>
      </p:sp>
      <p:pic>
        <p:nvPicPr>
          <p:cNvPr id="9" name="Рисунок 7" descr="ÐÐ»Ð°Ð²Ð½Ð°Ñ">
            <a:extLst>
              <a:ext uri="{FF2B5EF4-FFF2-40B4-BE49-F238E27FC236}">
                <a16:creationId xmlns:a16="http://schemas.microsoft.com/office/drawing/2014/main" id="{58D412F4-32D6-467F-96A9-37E8361D40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2976" y="0"/>
            <a:ext cx="1190658" cy="1029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381301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1219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Формирование набора данных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6488668"/>
            <a:ext cx="6383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18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181" y="646332"/>
            <a:ext cx="11747637" cy="242151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129" y="5138051"/>
            <a:ext cx="5873819" cy="1005840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180" y="3117575"/>
            <a:ext cx="5835719" cy="933715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180" y="4092188"/>
            <a:ext cx="5835719" cy="10058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C4A5E9F-516B-4764-BC55-68DD748421F4}"/>
              </a:ext>
            </a:extLst>
          </p:cNvPr>
          <p:cNvSpPr txBox="1"/>
          <p:nvPr/>
        </p:nvSpPr>
        <p:spPr>
          <a:xfrm>
            <a:off x="1531140" y="6534834"/>
            <a:ext cx="105085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Severstal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Steel Defect Detection :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Kaggle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Your Machine Learning and Data Science Community. URL: https://www.kaggle.com/c/severstal-steel-defect-detection </a:t>
            </a:r>
            <a:endParaRPr lang="ru-RU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C1B55E-4282-464C-B05E-497718C9C19D}"/>
              </a:ext>
            </a:extLst>
          </p:cNvPr>
          <p:cNvSpPr txBox="1"/>
          <p:nvPr/>
        </p:nvSpPr>
        <p:spPr>
          <a:xfrm>
            <a:off x="6134103" y="3429000"/>
            <a:ext cx="575812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Набор данных состоит из </a:t>
            </a:r>
            <a:r>
              <a:rPr lang="ru-RU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12867 </a:t>
            </a:r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изображений черных металлов</a:t>
            </a:r>
          </a:p>
          <a:p>
            <a:endParaRPr lang="ru-RU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Каждое изображение имеет размер </a:t>
            </a:r>
            <a:r>
              <a:rPr lang="ru-RU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1600 на 256 </a:t>
            </a:r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пикселей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1E59F7F-D9FF-4874-B560-B7B5BB0CF4FC}"/>
              </a:ext>
            </a:extLst>
          </p:cNvPr>
          <p:cNvSpPr txBox="1"/>
          <p:nvPr/>
        </p:nvSpPr>
        <p:spPr>
          <a:xfrm>
            <a:off x="1428694" y="6057568"/>
            <a:ext cx="39931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Примеры изображений</a:t>
            </a:r>
          </a:p>
        </p:txBody>
      </p:sp>
    </p:spTree>
    <p:extLst>
      <p:ext uri="{BB962C8B-B14F-4D97-AF65-F5344CB8AC3E}">
        <p14:creationId xmlns:p14="http://schemas.microsoft.com/office/powerpoint/2010/main" val="34098866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1219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Формирование набора данных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6488668"/>
            <a:ext cx="832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18</a:t>
            </a:r>
          </a:p>
        </p:txBody>
      </p:sp>
      <p:pic>
        <p:nvPicPr>
          <p:cNvPr id="3074" name="Рисунок 1">
            <a:extLst>
              <a:ext uri="{FF2B5EF4-FFF2-40B4-BE49-F238E27FC236}">
                <a16:creationId xmlns:a16="http://schemas.microsoft.com/office/drawing/2014/main" id="{675FBE73-A960-4DAB-BF56-15D82E8EB2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52" y="1164241"/>
            <a:ext cx="1441210" cy="45295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2F585ECE-0BDB-4531-B4F9-80826AD6DDDC}"/>
              </a:ext>
            </a:extLst>
          </p:cNvPr>
          <p:cNvSpPr/>
          <p:nvPr/>
        </p:nvSpPr>
        <p:spPr>
          <a:xfrm>
            <a:off x="1750454" y="1164241"/>
            <a:ext cx="5676849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numbers</a:t>
            </a:r>
            <a:r>
              <a:rPr lang="en-US" spc="-300" dirty="0">
                <a:latin typeface="Consolas" panose="020B0609020204030204" pitchFamily="49" charset="0"/>
              </a:rPr>
              <a:t> = { </a:t>
            </a:r>
          </a:p>
          <a:p>
            <a:r>
              <a:rPr lang="en-US" spc="-300" dirty="0">
                <a:latin typeface="Consolas" panose="020B0609020204030204" pitchFamily="49" charset="0"/>
              </a:rPr>
              <a:t>    0: ((0,1), (1,2), (2,3), (3,4), (4,5), (5,0)),</a:t>
            </a:r>
          </a:p>
          <a:p>
            <a:r>
              <a:rPr lang="en-US" spc="-300" dirty="0">
                <a:latin typeface="Consolas" panose="020B0609020204030204" pitchFamily="49" charset="0"/>
              </a:rPr>
              <a:t>    1: ((5,1), (1,2), (2,3)), </a:t>
            </a:r>
          </a:p>
          <a:p>
            <a:r>
              <a:rPr lang="en-US" spc="-300" dirty="0">
                <a:latin typeface="Consolas" panose="020B0609020204030204" pitchFamily="49" charset="0"/>
              </a:rPr>
              <a:t>    2: ((0,1), (1,2), (2,4), (3,4)),</a:t>
            </a:r>
          </a:p>
          <a:p>
            <a:r>
              <a:rPr lang="en-US" spc="-300" dirty="0">
                <a:latin typeface="Consolas" panose="020B0609020204030204" pitchFamily="49" charset="0"/>
              </a:rPr>
              <a:t>    3: ((0,1), (1,5), (2,5), (2,4)),</a:t>
            </a:r>
          </a:p>
          <a:p>
            <a:r>
              <a:rPr lang="en-US" spc="-300" dirty="0">
                <a:latin typeface="Consolas" panose="020B0609020204030204" pitchFamily="49" charset="0"/>
              </a:rPr>
              <a:t>    4: ((0,5), (2,5), (1,2), (2,3)),</a:t>
            </a:r>
          </a:p>
          <a:p>
            <a:r>
              <a:rPr lang="en-US" spc="-300" dirty="0">
                <a:latin typeface="Consolas" panose="020B0609020204030204" pitchFamily="49" charset="0"/>
              </a:rPr>
              <a:t>    5: ((0,1), (0,5), (2,5), (2,3), (3,4)),</a:t>
            </a:r>
          </a:p>
          <a:p>
            <a:r>
              <a:rPr lang="en-US" spc="-300" dirty="0">
                <a:latin typeface="Consolas" panose="020B0609020204030204" pitchFamily="49" charset="0"/>
              </a:rPr>
              <a:t>    6: ((1,5), (4,5), (3,4), (2,3), (2,5)),</a:t>
            </a:r>
          </a:p>
          <a:p>
            <a:r>
              <a:rPr lang="en-US" spc="-300" dirty="0">
                <a:latin typeface="Consolas" panose="020B0609020204030204" pitchFamily="49" charset="0"/>
              </a:rPr>
              <a:t>    7: ((0,1), (1,5), (4,5)),</a:t>
            </a:r>
          </a:p>
          <a:p>
            <a:r>
              <a:rPr lang="en-US" spc="-300" dirty="0">
                <a:latin typeface="Consolas" panose="020B0609020204030204" pitchFamily="49" charset="0"/>
              </a:rPr>
              <a:t>    8: ((0,1), (0,5), (1,2), (2,3), (2,5), (3,4), (4,5)),</a:t>
            </a:r>
          </a:p>
          <a:p>
            <a:r>
              <a:rPr lang="en-US" spc="-300" dirty="0">
                <a:latin typeface="Consolas" panose="020B0609020204030204" pitchFamily="49" charset="0"/>
              </a:rPr>
              <a:t>    9: ((0,1), (0,5), (1,2), (2,4), (2,5)),</a:t>
            </a:r>
          </a:p>
          <a:p>
            <a:r>
              <a:rPr lang="en-US" spc="-300" dirty="0">
                <a:latin typeface="Consolas" panose="020B0609020204030204" pitchFamily="49" charset="0"/>
              </a:rPr>
              <a:t>}</a:t>
            </a:r>
            <a:endParaRPr lang="en-US" b="0" spc="-300" dirty="0"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C29C9CB-8E3D-4C74-8925-61358E70FD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3020" y="1034736"/>
            <a:ext cx="4672312" cy="5065526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5B37393-6B8B-42D1-BDB9-DBA024BDD3C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9682" y="4710066"/>
            <a:ext cx="5504110" cy="88065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67B9F2B-E3C0-4C5A-B825-1E20F2799C95}"/>
              </a:ext>
            </a:extLst>
          </p:cNvPr>
          <p:cNvSpPr txBox="1"/>
          <p:nvPr/>
        </p:nvSpPr>
        <p:spPr>
          <a:xfrm>
            <a:off x="1723485" y="5750004"/>
            <a:ext cx="631672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Каждое число в маркировке состоит из 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3-8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цифр</a:t>
            </a:r>
          </a:p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Разрешение каждой цифры – 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9 х 16</a:t>
            </a:r>
          </a:p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Размеры цифры варьируются от 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27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x 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48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до 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81 х 144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пикселей</a:t>
            </a:r>
          </a:p>
        </p:txBody>
      </p:sp>
    </p:spTree>
    <p:extLst>
      <p:ext uri="{BB962C8B-B14F-4D97-AF65-F5344CB8AC3E}">
        <p14:creationId xmlns:p14="http://schemas.microsoft.com/office/powerpoint/2010/main" val="24160306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172798" y="5904754"/>
            <a:ext cx="372291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Исходные изображения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0" y="0"/>
            <a:ext cx="1219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Примеры изображений сформированного набора данных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6488668"/>
            <a:ext cx="898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18</a:t>
            </a: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89424"/>
            <a:ext cx="6068513" cy="970962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78027"/>
            <a:ext cx="6068511" cy="970962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29393"/>
            <a:ext cx="6096006" cy="975361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23657"/>
            <a:ext cx="6068511" cy="970962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6331"/>
            <a:ext cx="6071106" cy="982521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8453" y="2794385"/>
            <a:ext cx="6096002" cy="975360"/>
          </a:xfrm>
          <a:prstGeom prst="rect">
            <a:avLst/>
          </a:prstGeom>
        </p:spPr>
      </p:pic>
      <p:pic>
        <p:nvPicPr>
          <p:cNvPr id="16" name="Рисунок 1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8450" y="3872348"/>
            <a:ext cx="6096005" cy="975361"/>
          </a:xfrm>
          <a:prstGeom prst="rect">
            <a:avLst/>
          </a:prstGeom>
        </p:spPr>
      </p:pic>
      <p:pic>
        <p:nvPicPr>
          <p:cNvPr id="17" name="Рисунок 1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8450" y="4936554"/>
            <a:ext cx="6096006" cy="975361"/>
          </a:xfrm>
          <a:prstGeom prst="rect">
            <a:avLst/>
          </a:prstGeom>
        </p:spPr>
      </p:pic>
      <p:pic>
        <p:nvPicPr>
          <p:cNvPr id="18" name="Рисунок 1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8452" y="1716095"/>
            <a:ext cx="6096003" cy="975361"/>
          </a:xfrm>
          <a:prstGeom prst="rect">
            <a:avLst/>
          </a:prstGeom>
        </p:spPr>
      </p:pic>
      <p:pic>
        <p:nvPicPr>
          <p:cNvPr id="19" name="Рисунок 18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8454" y="653491"/>
            <a:ext cx="6096002" cy="975361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6108449" y="5923700"/>
            <a:ext cx="59381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Изображения со сгенерированной маркировкой</a:t>
            </a:r>
          </a:p>
        </p:txBody>
      </p:sp>
    </p:spTree>
    <p:extLst>
      <p:ext uri="{BB962C8B-B14F-4D97-AF65-F5344CB8AC3E}">
        <p14:creationId xmlns:p14="http://schemas.microsoft.com/office/powerpoint/2010/main" val="16568840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1219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Предобработка изображений набора данных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6488668"/>
            <a:ext cx="849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18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F90CB95-36EE-4EBC-A5AA-B143C41795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543" y="685960"/>
            <a:ext cx="3873252" cy="554949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7C7719A-548C-4BBE-8B4F-536758EDF8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2389" y="682124"/>
            <a:ext cx="1638529" cy="505848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5689691-6ACB-4A5C-B13A-EEA672E46C47}"/>
              </a:ext>
            </a:extLst>
          </p:cNvPr>
          <p:cNvSpPr txBox="1"/>
          <p:nvPr/>
        </p:nvSpPr>
        <p:spPr>
          <a:xfrm>
            <a:off x="7141708" y="5740605"/>
            <a:ext cx="1699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Удаление шума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8CA022-B610-403B-8D14-F2D79C02BC64}"/>
              </a:ext>
            </a:extLst>
          </p:cNvPr>
          <p:cNvSpPr txBox="1"/>
          <p:nvPr/>
        </p:nvSpPr>
        <p:spPr>
          <a:xfrm>
            <a:off x="1162649" y="6272031"/>
            <a:ext cx="2389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Повышение контраста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75970A1-8CA9-4153-925B-7CE70AB07732}"/>
              </a:ext>
            </a:extLst>
          </p:cNvPr>
          <p:cNvSpPr txBox="1"/>
          <p:nvPr/>
        </p:nvSpPr>
        <p:spPr>
          <a:xfrm>
            <a:off x="4162731" y="6430611"/>
            <a:ext cx="2801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Удаление световых бликов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0CB16B9B-0B17-4E95-ABD3-0A03A502DF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9839" y="563551"/>
            <a:ext cx="2445571" cy="5893146"/>
          </a:xfrm>
          <a:prstGeom prst="rect">
            <a:avLst/>
          </a:prstGeom>
        </p:spPr>
      </p:pic>
      <p:pic>
        <p:nvPicPr>
          <p:cNvPr id="5122" name="Picture 2" descr="0000f269f">
            <a:extLst>
              <a:ext uri="{FF2B5EF4-FFF2-40B4-BE49-F238E27FC236}">
                <a16:creationId xmlns:a16="http://schemas.microsoft.com/office/drawing/2014/main" id="{0A29FB31-8BDB-4677-B556-273982BDC8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1597" y="3278744"/>
            <a:ext cx="3307780" cy="5153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 descr="0000f269f">
            <a:extLst>
              <a:ext uri="{FF2B5EF4-FFF2-40B4-BE49-F238E27FC236}">
                <a16:creationId xmlns:a16="http://schemas.microsoft.com/office/drawing/2014/main" id="{73FD3730-FEB3-4536-9C42-D23EDF6FCF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1597" y="4150901"/>
            <a:ext cx="3307781" cy="5316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B602B032-17E6-4FAC-BAAA-03D86916BDC4}"/>
              </a:ext>
            </a:extLst>
          </p:cNvPr>
          <p:cNvSpPr/>
          <p:nvPr/>
        </p:nvSpPr>
        <p:spPr>
          <a:xfrm>
            <a:off x="8872278" y="5236538"/>
            <a:ext cx="3141834" cy="12890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Таким образом, целостность маркировки была сохранена более, чем на 60%.</a:t>
            </a:r>
            <a:endParaRPr lang="ru-RU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7CB219F-B885-4129-BF81-F40F29A793E9}"/>
              </a:ext>
            </a:extLst>
          </p:cNvPr>
          <p:cNvSpPr txBox="1"/>
          <p:nvPr/>
        </p:nvSpPr>
        <p:spPr>
          <a:xfrm>
            <a:off x="8810918" y="4718302"/>
            <a:ext cx="33096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Изображение, </a:t>
            </a:r>
            <a:r>
              <a:rPr lang="ru-RU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предобработанное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новым алгоритмом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D9FAD94-5417-4266-A4B0-81CBAF167F1D}"/>
              </a:ext>
            </a:extLst>
          </p:cNvPr>
          <p:cNvSpPr txBox="1"/>
          <p:nvPr/>
        </p:nvSpPr>
        <p:spPr>
          <a:xfrm>
            <a:off x="9236347" y="3764888"/>
            <a:ext cx="26866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Изображение без предобработки</a:t>
            </a:r>
          </a:p>
        </p:txBody>
      </p:sp>
      <p:pic>
        <p:nvPicPr>
          <p:cNvPr id="5124" name="Picture 4" descr="00d7ae946">
            <a:extLst>
              <a:ext uri="{FF2B5EF4-FFF2-40B4-BE49-F238E27FC236}">
                <a16:creationId xmlns:a16="http://schemas.microsoft.com/office/drawing/2014/main" id="{138866F2-20A8-44E2-9922-32537E1F17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2816" y="1068532"/>
            <a:ext cx="3307779" cy="5316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5" name="Рисунок 1">
            <a:extLst>
              <a:ext uri="{FF2B5EF4-FFF2-40B4-BE49-F238E27FC236}">
                <a16:creationId xmlns:a16="http://schemas.microsoft.com/office/drawing/2014/main" id="{BEFA0947-AF3B-46DC-A3D4-71A796F29F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1597" y="2090606"/>
            <a:ext cx="3307779" cy="5316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A9A152D-2398-4078-95AE-B28906C6E6B1}"/>
              </a:ext>
            </a:extLst>
          </p:cNvPr>
          <p:cNvSpPr txBox="1"/>
          <p:nvPr/>
        </p:nvSpPr>
        <p:spPr>
          <a:xfrm>
            <a:off x="9080824" y="1637825"/>
            <a:ext cx="26866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Изображение без предобработки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D99E69D-D9AE-401B-8C3A-51C50E491C52}"/>
              </a:ext>
            </a:extLst>
          </p:cNvPr>
          <p:cNvSpPr txBox="1"/>
          <p:nvPr/>
        </p:nvSpPr>
        <p:spPr>
          <a:xfrm>
            <a:off x="8769301" y="2644956"/>
            <a:ext cx="33096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Изображение, </a:t>
            </a:r>
            <a:r>
              <a:rPr lang="ru-RU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предобработанное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старым алгоритмом</a:t>
            </a:r>
          </a:p>
        </p:txBody>
      </p:sp>
    </p:spTree>
    <p:extLst>
      <p:ext uri="{BB962C8B-B14F-4D97-AF65-F5344CB8AC3E}">
        <p14:creationId xmlns:p14="http://schemas.microsoft.com/office/powerpoint/2010/main" val="28549205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49086" y="5942796"/>
            <a:ext cx="438966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Изображения с маркировкой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0" y="0"/>
            <a:ext cx="12192000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Примеры </a:t>
            </a:r>
            <a:r>
              <a:rPr lang="ru-RU" sz="35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предобработанных</a:t>
            </a:r>
            <a:r>
              <a:rPr lang="ru-RU" sz="3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изображений набора данных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6488668"/>
            <a:ext cx="849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18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2787225"/>
            <a:ext cx="6096002" cy="97536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65188"/>
            <a:ext cx="6096005" cy="975361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29394"/>
            <a:ext cx="6096006" cy="975361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708935"/>
            <a:ext cx="6096003" cy="975361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" y="646331"/>
            <a:ext cx="6096002" cy="975361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868492"/>
            <a:ext cx="6096000" cy="972057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925232"/>
            <a:ext cx="6096000" cy="981000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706376"/>
            <a:ext cx="6096000" cy="975360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2793395"/>
            <a:ext cx="6096001" cy="965998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654808"/>
            <a:ext cx="6096000" cy="97536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659336" y="5942796"/>
            <a:ext cx="570411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Предобработанные</a:t>
            </a:r>
            <a:r>
              <a:rPr lang="ru-RU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изображения</a:t>
            </a:r>
          </a:p>
        </p:txBody>
      </p:sp>
    </p:spTree>
    <p:extLst>
      <p:ext uri="{BB962C8B-B14F-4D97-AF65-F5344CB8AC3E}">
        <p14:creationId xmlns:p14="http://schemas.microsoft.com/office/powerpoint/2010/main" val="24654769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1219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Выбор параметров нейронной сети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6488668"/>
            <a:ext cx="849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18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0" y="646331"/>
            <a:ext cx="121920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	Согласно официальной документации библиотеки машинного обучения </a:t>
            </a:r>
            <a:r>
              <a:rPr lang="ru-RU" sz="2400" dirty="0" err="1">
                <a:latin typeface="Times New Roman" pitchFamily="18" charset="0"/>
                <a:cs typeface="Times New Roman" pitchFamily="18" charset="0"/>
              </a:rPr>
              <a:t>TensorFlow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 для решения задач класса </a:t>
            </a:r>
            <a:r>
              <a:rPr lang="ru-RU" sz="2400" dirty="0" err="1">
                <a:latin typeface="Times New Roman" pitchFamily="18" charset="0"/>
                <a:cs typeface="Times New Roman" pitchFamily="18" charset="0"/>
              </a:rPr>
              <a:t>object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400" dirty="0" err="1">
                <a:latin typeface="Times New Roman" pitchFamily="18" charset="0"/>
                <a:cs typeface="Times New Roman" pitchFamily="18" charset="0"/>
              </a:rPr>
              <a:t>detection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 подходят следующие модели </a:t>
            </a:r>
            <a:r>
              <a:rPr lang="ru-RU" sz="2400" dirty="0" err="1">
                <a:latin typeface="Times New Roman" pitchFamily="18" charset="0"/>
                <a:cs typeface="Times New Roman" pitchFamily="18" charset="0"/>
              </a:rPr>
              <a:t>свёрточных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 нейронных сетей:</a:t>
            </a:r>
          </a:p>
          <a:p>
            <a:pPr marL="914400" lvl="1" indent="-457200" algn="just">
              <a:buFont typeface="+mj-lt"/>
              <a:buAutoNum type="arabicPeriod"/>
            </a:pPr>
            <a:r>
              <a:rPr lang="ru-RU" sz="2400" dirty="0" err="1">
                <a:latin typeface="Times New Roman" pitchFamily="18" charset="0"/>
                <a:cs typeface="Times New Roman" pitchFamily="18" charset="0"/>
              </a:rPr>
              <a:t>RetinaNet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914400" lvl="1" indent="-457200" algn="just">
              <a:buFont typeface="+mj-lt"/>
              <a:buAutoNum type="arabicPeriod"/>
            </a:pPr>
            <a:r>
              <a:rPr lang="ru-RU" sz="2400" dirty="0" err="1">
                <a:latin typeface="Times New Roman" pitchFamily="18" charset="0"/>
                <a:cs typeface="Times New Roman" pitchFamily="18" charset="0"/>
              </a:rPr>
              <a:t>Mask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 R-CNN.</a:t>
            </a:r>
          </a:p>
          <a:p>
            <a:pPr marL="914400" lvl="1" indent="-457200" algn="just">
              <a:buFont typeface="+mj-lt"/>
              <a:buAutoNum type="arabicPeriod"/>
            </a:pPr>
            <a:r>
              <a:rPr lang="ru-RU" sz="2400" dirty="0" err="1">
                <a:latin typeface="Times New Roman" pitchFamily="18" charset="0"/>
                <a:cs typeface="Times New Roman" pitchFamily="18" charset="0"/>
              </a:rPr>
              <a:t>ShapeMask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914400" lvl="1" indent="-457200" algn="just">
              <a:buFont typeface="+mj-lt"/>
              <a:buAutoNum type="arabicPeriod"/>
            </a:pPr>
            <a:r>
              <a:rPr lang="ru-RU" sz="2400" dirty="0" err="1">
                <a:latin typeface="Times New Roman" pitchFamily="18" charset="0"/>
                <a:cs typeface="Times New Roman" pitchFamily="18" charset="0"/>
              </a:rPr>
              <a:t>SpineNet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algn="just"/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	В работе была использована модель </a:t>
            </a:r>
            <a:r>
              <a:rPr lang="ru-RU" sz="2400" dirty="0" err="1">
                <a:latin typeface="Times New Roman" pitchFamily="18" charset="0"/>
                <a:cs typeface="Times New Roman" pitchFamily="18" charset="0"/>
              </a:rPr>
              <a:t>RetinaNet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 [1].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C4A5E9F-516B-4764-BC55-68DD748421F4}"/>
              </a:ext>
            </a:extLst>
          </p:cNvPr>
          <p:cNvSpPr txBox="1"/>
          <p:nvPr/>
        </p:nvSpPr>
        <p:spPr>
          <a:xfrm>
            <a:off x="728922" y="6534834"/>
            <a:ext cx="1144896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[1] </a:t>
            </a:r>
            <a:r>
              <a:rPr lang="en-US" sz="1050" dirty="0" err="1"/>
              <a:t>Tsung</a:t>
            </a:r>
            <a:r>
              <a:rPr lang="en-US" sz="1050" dirty="0"/>
              <a:t>-Yi Lin, </a:t>
            </a:r>
            <a:r>
              <a:rPr lang="en-US" sz="1050" dirty="0" err="1"/>
              <a:t>Priya</a:t>
            </a:r>
            <a:r>
              <a:rPr lang="en-US" sz="1050" dirty="0"/>
              <a:t> Goyal, Ross </a:t>
            </a:r>
            <a:r>
              <a:rPr lang="en-US" sz="1050" dirty="0" err="1"/>
              <a:t>Girshick</a:t>
            </a:r>
            <a:r>
              <a:rPr lang="en-US" sz="1050" dirty="0"/>
              <a:t>, </a:t>
            </a:r>
            <a:r>
              <a:rPr lang="en-US" sz="1050" dirty="0" err="1"/>
              <a:t>Kaiming</a:t>
            </a:r>
            <a:r>
              <a:rPr lang="en-US" sz="1050" dirty="0"/>
              <a:t> He, Piotr Dollar Focal Loss for Dense Object Detection / Proceedings of the IEEE International Conference on Computer Vision (ICCV), 2017, pp. 2980-2988.</a:t>
            </a:r>
            <a:endParaRPr lang="ru-RU" sz="1050" dirty="0"/>
          </a:p>
        </p:txBody>
      </p:sp>
      <p:pic>
        <p:nvPicPr>
          <p:cNvPr id="1026" name="Picture 2" descr="https://habrastorage.org/webt/rt/25/cm/rt25cm_eaw2czxs2lfrgz55yfqq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3487" y="3797829"/>
            <a:ext cx="9725025" cy="2486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74362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1219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Обучение нейронной сети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6488668"/>
            <a:ext cx="849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13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18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167" y="646331"/>
            <a:ext cx="7724775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ECCB6E2-4585-41D3-A536-D16A088CD2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7088" y="646330"/>
            <a:ext cx="2381582" cy="523948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6630499-506B-49BF-98CC-E1DC2BF16E57}"/>
              </a:ext>
            </a:extLst>
          </p:cNvPr>
          <p:cNvSpPr txBox="1"/>
          <p:nvPr/>
        </p:nvSpPr>
        <p:spPr>
          <a:xfrm>
            <a:off x="9483758" y="6027003"/>
            <a:ext cx="27082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Блок-схема алгоритма </a:t>
            </a:r>
          </a:p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обучения нейронной сети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754E72CA-70F8-4786-93B1-D049621B80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4848" y="3389531"/>
            <a:ext cx="4437452" cy="243844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4E01A45-CFFB-48FB-96D0-0E5BA0AC66D5}"/>
              </a:ext>
            </a:extLst>
          </p:cNvPr>
          <p:cNvSpPr txBox="1"/>
          <p:nvPr/>
        </p:nvSpPr>
        <p:spPr>
          <a:xfrm>
            <a:off x="4920151" y="5727521"/>
            <a:ext cx="41668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График изменения параметров обучения</a:t>
            </a: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B6E5269C-299D-43DE-8B85-0B8DA4A5D10E}"/>
              </a:ext>
            </a:extLst>
          </p:cNvPr>
          <p:cNvSpPr/>
          <p:nvPr/>
        </p:nvSpPr>
        <p:spPr>
          <a:xfrm>
            <a:off x="0" y="3795947"/>
            <a:ext cx="496881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000000"/>
                </a:solidFill>
                <a:latin typeface="Times New Roman" panose="02020603050405020304" pitchFamily="18" charset="0"/>
              </a:rPr>
              <a:t>Параметры обучения: </a:t>
            </a:r>
          </a:p>
          <a:p>
            <a:pPr marL="285750" indent="-285750">
              <a:buFontTx/>
              <a:buChar char="-"/>
            </a:pPr>
            <a:r>
              <a:rPr lang="ru-RU" b="1" dirty="0">
                <a:solidFill>
                  <a:srgbClr val="000000"/>
                </a:solidFill>
                <a:latin typeface="Times New Roman" panose="02020603050405020304" pitchFamily="18" charset="0"/>
              </a:rPr>
              <a:t>50</a:t>
            </a:r>
            <a:r>
              <a:rPr lang="ru-RU" dirty="0">
                <a:solidFill>
                  <a:srgbClr val="000000"/>
                </a:solidFill>
                <a:latin typeface="Times New Roman" panose="02020603050405020304" pitchFamily="18" charset="0"/>
              </a:rPr>
              <a:t> эпох, </a:t>
            </a:r>
          </a:p>
          <a:p>
            <a:pPr marL="285750" indent="-285750">
              <a:buFontTx/>
              <a:buChar char="-"/>
            </a:pPr>
            <a:r>
              <a:rPr lang="ru-RU" b="1" dirty="0">
                <a:solidFill>
                  <a:srgbClr val="000000"/>
                </a:solidFill>
                <a:latin typeface="Times New Roman" panose="02020603050405020304" pitchFamily="18" charset="0"/>
              </a:rPr>
              <a:t>500</a:t>
            </a:r>
            <a:r>
              <a:rPr lang="ru-RU" dirty="0">
                <a:solidFill>
                  <a:srgbClr val="000000"/>
                </a:solidFill>
                <a:latin typeface="Times New Roman" panose="02020603050405020304" pitchFamily="18" charset="0"/>
              </a:rPr>
              <a:t> итераций на эпоху, </a:t>
            </a:r>
          </a:p>
          <a:p>
            <a:pPr marL="285750" indent="-285750">
              <a:buFontTx/>
              <a:buChar char="-"/>
            </a:pPr>
            <a:r>
              <a:rPr lang="ru-RU" dirty="0">
                <a:solidFill>
                  <a:srgbClr val="000000"/>
                </a:solidFill>
                <a:latin typeface="Times New Roman" panose="02020603050405020304" pitchFamily="18" charset="0"/>
              </a:rPr>
              <a:t>размер пакета данных – </a:t>
            </a:r>
            <a:r>
              <a:rPr lang="ru-RU" b="1" dirty="0">
                <a:solidFill>
                  <a:srgbClr val="000000"/>
                </a:solidFill>
                <a:latin typeface="Times New Roman" panose="02020603050405020304" pitchFamily="18" charset="0"/>
              </a:rPr>
              <a:t>10 </a:t>
            </a:r>
            <a:r>
              <a:rPr lang="ru-RU" dirty="0">
                <a:solidFill>
                  <a:srgbClr val="000000"/>
                </a:solidFill>
                <a:latin typeface="Times New Roman" panose="02020603050405020304" pitchFamily="18" charset="0"/>
              </a:rPr>
              <a:t>изображений.</a:t>
            </a:r>
          </a:p>
          <a:p>
            <a:pPr marL="285750" indent="-285750">
              <a:buFontTx/>
              <a:buChar char="-"/>
            </a:pPr>
            <a:endParaRPr lang="ru-RU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r>
              <a:rPr lang="ru-RU" dirty="0">
                <a:solidFill>
                  <a:srgbClr val="000000"/>
                </a:solidFill>
                <a:latin typeface="Times New Roman" panose="02020603050405020304" pitchFamily="18" charset="0"/>
              </a:rPr>
              <a:t>В результате ошибка классификации(</a:t>
            </a:r>
            <a:r>
              <a:rPr lang="ru-RU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classification</a:t>
            </a:r>
            <a:r>
              <a:rPr lang="ru-RU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ru-RU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loss</a:t>
            </a:r>
            <a:r>
              <a:rPr lang="ru-RU" dirty="0">
                <a:solidFill>
                  <a:srgbClr val="000000"/>
                </a:solidFill>
                <a:latin typeface="Times New Roman" panose="02020603050405020304" pitchFamily="18" charset="0"/>
              </a:rPr>
              <a:t>)  составила </a:t>
            </a:r>
            <a:r>
              <a:rPr lang="ru-RU" b="1" dirty="0">
                <a:solidFill>
                  <a:srgbClr val="000000"/>
                </a:solidFill>
                <a:latin typeface="Times New Roman" panose="02020603050405020304" pitchFamily="18" charset="0"/>
              </a:rPr>
              <a:t>0,0756</a:t>
            </a:r>
            <a:endParaRPr lang="ru-RU" b="1" dirty="0"/>
          </a:p>
        </p:txBody>
      </p:sp>
    </p:spTree>
    <p:extLst>
      <p:ext uri="{BB962C8B-B14F-4D97-AF65-F5344CB8AC3E}">
        <p14:creationId xmlns:p14="http://schemas.microsoft.com/office/powerpoint/2010/main" val="21510764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1219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Обучение и использование нейронной сети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6488668"/>
            <a:ext cx="849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14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18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A4826F9-D456-4D3B-94E5-B6F9C142A4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79564" y="688661"/>
            <a:ext cx="2097642" cy="541464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F7AE8E8-E572-4E08-B5C0-8AD81EA0FD55}"/>
              </a:ext>
            </a:extLst>
          </p:cNvPr>
          <p:cNvSpPr txBox="1"/>
          <p:nvPr/>
        </p:nvSpPr>
        <p:spPr>
          <a:xfrm>
            <a:off x="8264771" y="6116365"/>
            <a:ext cx="39272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Блок-схема алгоритма использования </a:t>
            </a:r>
          </a:p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нейронной сети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673525" y="2639683"/>
            <a:ext cx="365536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/>
              <a:t>Здесь тоже схему </a:t>
            </a:r>
          </a:p>
          <a:p>
            <a:pPr algn="ctr"/>
            <a:endParaRPr lang="ru-RU" dirty="0"/>
          </a:p>
          <a:p>
            <a:pPr algn="ctr"/>
            <a:r>
              <a:rPr lang="ru-RU" dirty="0"/>
              <a:t>и </a:t>
            </a:r>
          </a:p>
          <a:p>
            <a:pPr algn="ctr"/>
            <a:endParaRPr lang="ru-RU" dirty="0"/>
          </a:p>
          <a:p>
            <a:pPr algn="ctr"/>
            <a:r>
              <a:rPr lang="ru-RU" dirty="0"/>
              <a:t>примеры изображений и массивов</a:t>
            </a:r>
          </a:p>
        </p:txBody>
      </p:sp>
    </p:spTree>
    <p:extLst>
      <p:ext uri="{BB962C8B-B14F-4D97-AF65-F5344CB8AC3E}">
        <p14:creationId xmlns:p14="http://schemas.microsoft.com/office/powerpoint/2010/main" val="16823511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1219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Результаты тестирования разработанной системы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6488668"/>
            <a:ext cx="849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15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18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19149DF-9EFC-40EE-90B4-B7673DEEA2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84" b="-1"/>
          <a:stretch/>
        </p:blipFill>
        <p:spPr>
          <a:xfrm>
            <a:off x="718387" y="862642"/>
            <a:ext cx="10755226" cy="1785566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8D44AFF-112D-4AD6-A459-7B18B84AB5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598" y="2681551"/>
            <a:ext cx="10679015" cy="177189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5649C9F-1096-4343-91DA-016EB1EA71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4598" y="4486791"/>
            <a:ext cx="10688542" cy="176237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C360FC3-901B-458B-BF58-DA1CC542D959}"/>
              </a:ext>
            </a:extLst>
          </p:cNvPr>
          <p:cNvSpPr txBox="1"/>
          <p:nvPr/>
        </p:nvSpPr>
        <p:spPr>
          <a:xfrm>
            <a:off x="603328" y="6292031"/>
            <a:ext cx="110615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Непредобработанные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изображения с сегментированными и распознанными цифрами в маркировке</a:t>
            </a:r>
          </a:p>
        </p:txBody>
      </p:sp>
    </p:spTree>
    <p:extLst>
      <p:ext uri="{BB962C8B-B14F-4D97-AF65-F5344CB8AC3E}">
        <p14:creationId xmlns:p14="http://schemas.microsoft.com/office/powerpoint/2010/main" val="13296313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1219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Результаты тестирования разработанной системы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6488668"/>
            <a:ext cx="849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16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18</a:t>
            </a:r>
          </a:p>
        </p:txBody>
      </p:sp>
      <p:graphicFrame>
        <p:nvGraphicFramePr>
          <p:cNvPr id="3" name="Таблица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8790413"/>
              </p:ext>
            </p:extLst>
          </p:nvPr>
        </p:nvGraphicFramePr>
        <p:xfrm>
          <a:off x="359228" y="719667"/>
          <a:ext cx="11462656" cy="49808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51315">
                  <a:extLst>
                    <a:ext uri="{9D8B030D-6E8A-4147-A177-3AD203B41FA5}">
                      <a16:colId xmlns:a16="http://schemas.microsoft.com/office/drawing/2014/main" val="3088697844"/>
                    </a:ext>
                  </a:extLst>
                </a:gridCol>
                <a:gridCol w="2302328">
                  <a:extLst>
                    <a:ext uri="{9D8B030D-6E8A-4147-A177-3AD203B41FA5}">
                      <a16:colId xmlns:a16="http://schemas.microsoft.com/office/drawing/2014/main" val="1957496649"/>
                    </a:ext>
                  </a:extLst>
                </a:gridCol>
                <a:gridCol w="3151415">
                  <a:extLst>
                    <a:ext uri="{9D8B030D-6E8A-4147-A177-3AD203B41FA5}">
                      <a16:colId xmlns:a16="http://schemas.microsoft.com/office/drawing/2014/main" val="2797154967"/>
                    </a:ext>
                  </a:extLst>
                </a:gridCol>
                <a:gridCol w="3657598">
                  <a:extLst>
                    <a:ext uri="{9D8B030D-6E8A-4147-A177-3AD203B41FA5}">
                      <a16:colId xmlns:a16="http://schemas.microsoft.com/office/drawing/2014/main" val="3638698025"/>
                    </a:ext>
                  </a:extLst>
                </a:gridCol>
              </a:tblGrid>
              <a:tr h="1438363">
                <a:tc>
                  <a:txBody>
                    <a:bodyPr/>
                    <a:lstStyle/>
                    <a:p>
                      <a:pPr algn="ctr"/>
                      <a:r>
                        <a:rPr lang="ru-RU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Название</a:t>
                      </a:r>
                      <a:r>
                        <a:rPr lang="ru-RU" sz="24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файла</a:t>
                      </a:r>
                      <a:endParaRPr lang="ru-RU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Число на маркировке на изображении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Результат</a:t>
                      </a:r>
                      <a:r>
                        <a:rPr lang="ru-RU" sz="24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распознавания на </a:t>
                      </a:r>
                      <a:r>
                        <a:rPr lang="ru-RU" sz="24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непредобработанном</a:t>
                      </a:r>
                      <a:r>
                        <a:rPr lang="ru-RU" sz="24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изображении</a:t>
                      </a:r>
                      <a:endParaRPr lang="ru-RU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Результат</a:t>
                      </a:r>
                      <a:r>
                        <a:rPr lang="ru-RU" sz="24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распознавания на </a:t>
                      </a:r>
                      <a:r>
                        <a:rPr lang="ru-RU" sz="24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предобработанном</a:t>
                      </a:r>
                      <a:r>
                        <a:rPr lang="ru-RU" sz="24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изображении</a:t>
                      </a:r>
                      <a:endParaRPr lang="ru-RU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81581823"/>
                  </a:ext>
                </a:extLst>
              </a:tr>
              <a:tr h="489477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ru-RU" sz="28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0000f269f</a:t>
                      </a:r>
                      <a:r>
                        <a:rPr lang="en-US" sz="28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.jpg</a:t>
                      </a:r>
                      <a:endParaRPr lang="ru-RU" sz="2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605880</a:t>
                      </a:r>
                      <a:endParaRPr lang="ru-RU" sz="2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8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605880 </a:t>
                      </a:r>
                      <a:r>
                        <a:rPr lang="ru-RU" sz="28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(100%)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8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3*-4*-80*0 </a:t>
                      </a:r>
                      <a:r>
                        <a:rPr lang="ru-RU" sz="28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(33,33%)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94892760"/>
                  </a:ext>
                </a:extLst>
              </a:tr>
              <a:tr h="489477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ru-RU" sz="28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000a4bcdd.jpg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827</a:t>
                      </a:r>
                      <a:endParaRPr lang="ru-RU" sz="2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8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827 </a:t>
                      </a:r>
                      <a:r>
                        <a:rPr lang="ru-RU" sz="28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(100%)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8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-2- </a:t>
                      </a:r>
                      <a:r>
                        <a:rPr lang="ru-RU" sz="28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(33,33%)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44914508"/>
                  </a:ext>
                </a:extLst>
              </a:tr>
              <a:tr h="489477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ru-RU" sz="28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000f6bf48.jpg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08397935</a:t>
                      </a:r>
                      <a:endParaRPr lang="ru-RU" sz="2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8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08397935 </a:t>
                      </a:r>
                      <a:r>
                        <a:rPr lang="ru-RU" sz="28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(100%)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8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0---76*35 </a:t>
                      </a:r>
                      <a:r>
                        <a:rPr lang="ru-RU" sz="28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(50%)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5875703"/>
                  </a:ext>
                </a:extLst>
              </a:tr>
              <a:tr h="489477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8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00a0b7730.jpg</a:t>
                      </a:r>
                      <a:endParaRPr lang="ru-RU" sz="2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8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29844921</a:t>
                      </a:r>
                      <a:endParaRPr lang="ru-RU" sz="2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8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2984421 </a:t>
                      </a:r>
                      <a:r>
                        <a:rPr lang="ru-RU" sz="28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(100%)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8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-------- </a:t>
                      </a:r>
                      <a:r>
                        <a:rPr lang="ru-RU" sz="28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(0%)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67664112"/>
                  </a:ext>
                </a:extLst>
              </a:tr>
              <a:tr h="489477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8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00a0f9949.jpg</a:t>
                      </a:r>
                      <a:endParaRPr lang="ru-RU" sz="2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8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14051618</a:t>
                      </a:r>
                      <a:endParaRPr lang="ru-RU" sz="2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8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14051618 </a:t>
                      </a:r>
                      <a:r>
                        <a:rPr lang="ru-RU" sz="28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(100%)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8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14---61- </a:t>
                      </a:r>
                      <a:r>
                        <a:rPr lang="ru-RU" sz="2800" b="1" i="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(50%)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7370058"/>
                  </a:ext>
                </a:extLst>
              </a:tr>
              <a:tr h="489477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ru-RU" sz="28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…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8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…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8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…</a:t>
                      </a:r>
                      <a:endParaRPr lang="ru-RU" sz="28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8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…</a:t>
                      </a:r>
                      <a:endParaRPr lang="ru-RU" sz="28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52169383"/>
                  </a:ext>
                </a:extLst>
              </a:tr>
              <a:tr h="489477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00b7fb703.jpg</a:t>
                      </a:r>
                      <a:endParaRPr lang="ru-RU" sz="2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8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20006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8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2000- </a:t>
                      </a:r>
                      <a:r>
                        <a:rPr lang="ru-RU" sz="28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(80%)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8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--0– </a:t>
                      </a:r>
                      <a:r>
                        <a:rPr lang="ru-RU" sz="28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(20%)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05469927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248432" y="5771411"/>
            <a:ext cx="58310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«-» - ошибки 1-го рода (цифра не была распознана) </a:t>
            </a:r>
          </a:p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«*» - ошибки 2-го рода (цифра была распознана неверно)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AF3D49-D79E-452A-B324-C2E94E95E38D}"/>
              </a:ext>
            </a:extLst>
          </p:cNvPr>
          <p:cNvSpPr txBox="1"/>
          <p:nvPr/>
        </p:nvSpPr>
        <p:spPr>
          <a:xfrm>
            <a:off x="6112487" y="5700486"/>
            <a:ext cx="552696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Процент распознавания:</a:t>
            </a:r>
          </a:p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непредобработанных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изображениях – </a:t>
            </a: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94,33%</a:t>
            </a:r>
          </a:p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 предобработанных изображениях – </a:t>
            </a: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26%</a:t>
            </a:r>
          </a:p>
        </p:txBody>
      </p:sp>
    </p:spTree>
    <p:extLst>
      <p:ext uri="{BB962C8B-B14F-4D97-AF65-F5344CB8AC3E}">
        <p14:creationId xmlns:p14="http://schemas.microsoft.com/office/powerpoint/2010/main" val="32996218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Box 40"/>
          <p:cNvSpPr txBox="1"/>
          <p:nvPr/>
        </p:nvSpPr>
        <p:spPr>
          <a:xfrm>
            <a:off x="0" y="6488668"/>
            <a:ext cx="6383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18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646331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400" b="1" dirty="0">
                <a:latin typeface="Times New Roman" pitchFamily="18" charset="0"/>
                <a:cs typeface="Times New Roman" pitchFamily="18" charset="0"/>
              </a:rPr>
              <a:t>	картинка с мозгом и сказать проблема в том что устройства </a:t>
            </a:r>
            <a:r>
              <a:rPr lang="ru-RU" sz="2400" b="1" dirty="0" err="1">
                <a:latin typeface="Times New Roman" pitchFamily="18" charset="0"/>
                <a:cs typeface="Times New Roman" pitchFamily="18" charset="0"/>
              </a:rPr>
              <a:t>рерам</a:t>
            </a:r>
            <a:r>
              <a:rPr lang="ru-RU" sz="2400" b="1" dirty="0">
                <a:latin typeface="Times New Roman" pitchFamily="18" charset="0"/>
                <a:cs typeface="Times New Roman" pitchFamily="18" charset="0"/>
              </a:rPr>
              <a:t> (</a:t>
            </a:r>
            <a:r>
              <a:rPr lang="en-US" sz="2400" b="1" dirty="0" err="1">
                <a:latin typeface="Times New Roman" pitchFamily="18" charset="0"/>
                <a:cs typeface="Times New Roman" pitchFamily="18" charset="0"/>
              </a:rPr>
              <a:t>reram</a:t>
            </a:r>
            <a:r>
              <a:rPr lang="ru-RU" sz="2400" b="1" dirty="0">
                <a:latin typeface="Times New Roman" pitchFamily="18" charset="0"/>
                <a:cs typeface="Times New Roman" pitchFamily="18" charset="0"/>
              </a:rPr>
              <a:t>) аналоговые и имеют погрешности при работе</a:t>
            </a:r>
          </a:p>
          <a:p>
            <a:pPr algn="just"/>
            <a:endParaRPr lang="ru-RU" sz="24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0" y="0"/>
            <a:ext cx="1219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Актуальность</a:t>
            </a:r>
          </a:p>
        </p:txBody>
      </p:sp>
    </p:spTree>
    <p:extLst>
      <p:ext uri="{BB962C8B-B14F-4D97-AF65-F5344CB8AC3E}">
        <p14:creationId xmlns:p14="http://schemas.microsoft.com/office/powerpoint/2010/main" val="4963482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1219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Заключение</a:t>
            </a:r>
            <a:endParaRPr lang="ru-RU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0" y="646331"/>
            <a:ext cx="12192000" cy="62418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900" dirty="0">
                <a:latin typeface="Times New Roman" pitchFamily="18" charset="0"/>
                <a:cs typeface="Times New Roman" pitchFamily="18" charset="0"/>
              </a:rPr>
              <a:t> 1) проведен анализ предметной области, проанализированы аналогичные алгоритмы, предъявлены требования к разрабатываемой информационной системе;</a:t>
            </a:r>
          </a:p>
          <a:p>
            <a:pPr algn="just">
              <a:lnSpc>
                <a:spcPct val="150000"/>
              </a:lnSpc>
            </a:pPr>
            <a:r>
              <a:rPr lang="ru-RU" sz="2900" dirty="0">
                <a:latin typeface="Times New Roman" pitchFamily="18" charset="0"/>
                <a:cs typeface="Times New Roman" pitchFamily="18" charset="0"/>
              </a:rPr>
              <a:t>2) произведено моделирование разрабатываемой информационной системы;</a:t>
            </a:r>
          </a:p>
          <a:p>
            <a:pPr algn="just">
              <a:lnSpc>
                <a:spcPct val="150000"/>
              </a:lnSpc>
            </a:pPr>
            <a:r>
              <a:rPr lang="ru-RU" sz="2900" dirty="0">
                <a:latin typeface="Times New Roman" pitchFamily="18" charset="0"/>
                <a:cs typeface="Times New Roman" pitchFamily="18" charset="0"/>
              </a:rPr>
              <a:t>3) проанализированы и описаны алгоритмы, используемые при разработке информационной системы;</a:t>
            </a:r>
          </a:p>
          <a:p>
            <a:pPr algn="just">
              <a:lnSpc>
                <a:spcPct val="150000"/>
              </a:lnSpc>
            </a:pPr>
            <a:r>
              <a:rPr lang="ru-RU" sz="2900" dirty="0">
                <a:latin typeface="Times New Roman" pitchFamily="18" charset="0"/>
                <a:cs typeface="Times New Roman" pitchFamily="18" charset="0"/>
              </a:rPr>
              <a:t>4) реализована информационная система;</a:t>
            </a:r>
          </a:p>
          <a:p>
            <a:pPr algn="just">
              <a:lnSpc>
                <a:spcPct val="150000"/>
              </a:lnSpc>
            </a:pPr>
            <a:r>
              <a:rPr lang="ru-RU" sz="2900" dirty="0">
                <a:latin typeface="Times New Roman" pitchFamily="18" charset="0"/>
                <a:cs typeface="Times New Roman" pitchFamily="18" charset="0"/>
              </a:rPr>
              <a:t>5</a:t>
            </a: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ru-RU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разработанная система протестирована, и сделаны выводы о ее работе.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6488668"/>
            <a:ext cx="849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17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7540214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3854667" y="3032063"/>
            <a:ext cx="429457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Спасибо за внимание!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6488668"/>
            <a:ext cx="849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18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15095421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Box 40"/>
          <p:cNvSpPr txBox="1"/>
          <p:nvPr/>
        </p:nvSpPr>
        <p:spPr>
          <a:xfrm>
            <a:off x="0" y="6488668"/>
            <a:ext cx="6383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18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646331"/>
            <a:ext cx="121920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400" b="1" dirty="0">
                <a:latin typeface="Times New Roman" pitchFamily="18" charset="0"/>
                <a:cs typeface="Times New Roman" pitchFamily="18" charset="0"/>
              </a:rPr>
              <a:t>	За последние 10 лет активно развивается новое интересное направление в области машинного обучения которое называется </a:t>
            </a:r>
            <a:r>
              <a:rPr lang="ru-RU" sz="2400" b="1" dirty="0" err="1">
                <a:latin typeface="Times New Roman" pitchFamily="18" charset="0"/>
                <a:cs typeface="Times New Roman" pitchFamily="18" charset="0"/>
              </a:rPr>
              <a:t>инмеморикомпьютинг</a:t>
            </a:r>
            <a:r>
              <a:rPr lang="ru-RU" sz="2400" b="1" dirty="0">
                <a:latin typeface="Times New Roman" pitchFamily="18" charset="0"/>
                <a:cs typeface="Times New Roman" pitchFamily="18" charset="0"/>
              </a:rPr>
              <a:t> – это вычисления выполняемые в памяти компьютера без участи </a:t>
            </a:r>
            <a:r>
              <a:rPr lang="en-US" sz="2400" b="1" dirty="0" err="1">
                <a:latin typeface="Times New Roman" pitchFamily="18" charset="0"/>
                <a:cs typeface="Times New Roman" pitchFamily="18" charset="0"/>
              </a:rPr>
              <a:t>cpu</a:t>
            </a:r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 </a:t>
            </a:r>
            <a:endParaRPr lang="ru-RU" sz="2400" b="1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ru-RU" sz="2400" b="1" dirty="0">
                <a:latin typeface="Times New Roman" pitchFamily="18" charset="0"/>
                <a:cs typeface="Times New Roman" pitchFamily="18" charset="0"/>
              </a:rPr>
              <a:t>Оно стало возможным после разработки </a:t>
            </a:r>
            <a:r>
              <a:rPr lang="ru-RU" sz="2400" b="1" dirty="0" err="1">
                <a:latin typeface="Times New Roman" pitchFamily="18" charset="0"/>
                <a:cs typeface="Times New Roman" pitchFamily="18" charset="0"/>
              </a:rPr>
              <a:t>рерам</a:t>
            </a:r>
            <a:r>
              <a:rPr lang="ru-RU" sz="2400" b="1" dirty="0">
                <a:latin typeface="Times New Roman" pitchFamily="18" charset="0"/>
                <a:cs typeface="Times New Roman" pitchFamily="18" charset="0"/>
              </a:rPr>
              <a:t> – оперативной памяти на резисторах с переменным сопротивлением</a:t>
            </a:r>
            <a:endParaRPr lang="ru-RU" sz="2400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ru-RU" sz="2400" b="1" dirty="0">
                <a:latin typeface="Times New Roman" pitchFamily="18" charset="0"/>
                <a:cs typeface="Times New Roman" pitchFamily="18" charset="0"/>
              </a:rPr>
              <a:t>Каждая ячейка памяти может выполнять умножения весовых коэффициентов в аналоговом виде, а операция умножения является самой частой в машинном обучении</a:t>
            </a:r>
          </a:p>
          <a:p>
            <a:pPr algn="just"/>
            <a:endParaRPr lang="ru-RU" sz="2400" b="1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ru-RU" sz="2400" b="1" dirty="0">
                <a:latin typeface="Times New Roman" pitchFamily="18" charset="0"/>
                <a:cs typeface="Times New Roman" pitchFamily="18" charset="0"/>
              </a:rPr>
              <a:t>Переход на цель – актуальность задачи является оценка того можно ли на </a:t>
            </a:r>
            <a:r>
              <a:rPr lang="ru-RU" sz="2400" b="1" dirty="0" err="1">
                <a:latin typeface="Times New Roman" pitchFamily="18" charset="0"/>
                <a:cs typeface="Times New Roman" pitchFamily="18" charset="0"/>
              </a:rPr>
              <a:t>рерам</a:t>
            </a:r>
            <a:r>
              <a:rPr lang="ru-RU" sz="24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400" b="1" dirty="0" err="1">
                <a:latin typeface="Times New Roman" pitchFamily="18" charset="0"/>
                <a:cs typeface="Times New Roman" pitchFamily="18" charset="0"/>
              </a:rPr>
              <a:t>аппаратно</a:t>
            </a:r>
            <a:r>
              <a:rPr lang="ru-RU" sz="2400" b="1" dirty="0">
                <a:latin typeface="Times New Roman" pitchFamily="18" charset="0"/>
                <a:cs typeface="Times New Roman" pitchFamily="18" charset="0"/>
              </a:rPr>
              <a:t> запустить готовые модели </a:t>
            </a:r>
            <a:r>
              <a:rPr lang="ru-RU" sz="2400" b="1" dirty="0" err="1">
                <a:latin typeface="Times New Roman" pitchFamily="18" charset="0"/>
                <a:cs typeface="Times New Roman" pitchFamily="18" charset="0"/>
              </a:rPr>
              <a:t>неронных</a:t>
            </a:r>
            <a:r>
              <a:rPr lang="ru-RU" sz="2400" b="1" dirty="0">
                <a:latin typeface="Times New Roman" pitchFamily="18" charset="0"/>
                <a:cs typeface="Times New Roman" pitchFamily="18" charset="0"/>
              </a:rPr>
              <a:t> сетей </a:t>
            </a:r>
          </a:p>
          <a:p>
            <a:pPr algn="just"/>
            <a:r>
              <a:rPr lang="ru-RU" sz="2400" b="1" dirty="0">
                <a:latin typeface="Times New Roman" pitchFamily="18" charset="0"/>
                <a:cs typeface="Times New Roman" pitchFamily="18" charset="0"/>
              </a:rPr>
              <a:t>(будут ли на </a:t>
            </a:r>
            <a:r>
              <a:rPr lang="ru-RU" sz="2400" b="1" dirty="0" err="1">
                <a:latin typeface="Times New Roman" pitchFamily="18" charset="0"/>
                <a:cs typeface="Times New Roman" pitchFamily="18" charset="0"/>
              </a:rPr>
              <a:t>рерам</a:t>
            </a:r>
            <a:r>
              <a:rPr lang="ru-RU" sz="2400" b="1" dirty="0">
                <a:latin typeface="Times New Roman" pitchFamily="18" charset="0"/>
                <a:cs typeface="Times New Roman" pitchFamily="18" charset="0"/>
              </a:rPr>
              <a:t> готовые модели нейронных сетей работать с приемлемой точностью)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0" y="0"/>
            <a:ext cx="1219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Актуальность</a:t>
            </a:r>
          </a:p>
        </p:txBody>
      </p:sp>
    </p:spTree>
    <p:extLst>
      <p:ext uri="{BB962C8B-B14F-4D97-AF65-F5344CB8AC3E}">
        <p14:creationId xmlns:p14="http://schemas.microsoft.com/office/powerpoint/2010/main" val="38777660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Box 40"/>
          <p:cNvSpPr txBox="1"/>
          <p:nvPr/>
        </p:nvSpPr>
        <p:spPr>
          <a:xfrm>
            <a:off x="0" y="6488668"/>
            <a:ext cx="6383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18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646331"/>
            <a:ext cx="121920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400" b="1" dirty="0">
                <a:latin typeface="Times New Roman" pitchFamily="18" charset="0"/>
                <a:cs typeface="Times New Roman" pitchFamily="18" charset="0"/>
              </a:rPr>
              <a:t>Для решения такой задачи нужно прибегнуть к компьютерному моделированию, а так как любые аналоговые системы содержат помехи в сигналах, то для оценки нужно собрать статистику 	</a:t>
            </a:r>
          </a:p>
          <a:p>
            <a:pPr algn="just"/>
            <a:endParaRPr lang="ru-RU" sz="2400" b="1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ru-RU" sz="2400" b="1" dirty="0">
                <a:latin typeface="Times New Roman" pitchFamily="18" charset="0"/>
                <a:cs typeface="Times New Roman" pitchFamily="18" charset="0"/>
              </a:rPr>
              <a:t>Цель работы: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. </a:t>
            </a:r>
          </a:p>
          <a:p>
            <a:endParaRPr lang="ru-RU" sz="2400" b="1" dirty="0">
              <a:latin typeface="Times New Roman" pitchFamily="18" charset="0"/>
              <a:cs typeface="Times New Roman" pitchFamily="18" charset="0"/>
            </a:endParaRPr>
          </a:p>
          <a:p>
            <a:r>
              <a:rPr lang="ru-RU" sz="2400" b="1" dirty="0">
                <a:latin typeface="Times New Roman" pitchFamily="18" charset="0"/>
                <a:cs typeface="Times New Roman" pitchFamily="18" charset="0"/>
              </a:rPr>
              <a:t>	Задачи: </a:t>
            </a:r>
          </a:p>
          <a:p>
            <a:pPr algn="just"/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- произвести краткий обзор исходных данных;</a:t>
            </a:r>
          </a:p>
          <a:p>
            <a:pPr algn="just"/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- произвести обзор </a:t>
            </a:r>
            <a:r>
              <a:rPr lang="ru-RU" sz="2400" dirty="0" err="1">
                <a:latin typeface="Times New Roman" pitchFamily="18" charset="0"/>
                <a:cs typeface="Times New Roman" pitchFamily="18" charset="0"/>
              </a:rPr>
              <a:t>фреймворка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 Tensorflow </a:t>
            </a:r>
            <a:r>
              <a:rPr lang="ru-RU" sz="2400" dirty="0" err="1">
                <a:latin typeface="Times New Roman" pitchFamily="18" charset="0"/>
                <a:cs typeface="Times New Roman" pitchFamily="18" charset="0"/>
              </a:rPr>
              <a:t>Object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400" dirty="0" err="1">
                <a:latin typeface="Times New Roman" pitchFamily="18" charset="0"/>
                <a:cs typeface="Times New Roman" pitchFamily="18" charset="0"/>
              </a:rPr>
              <a:t>Detection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 API и модели RetinaNet;</a:t>
            </a:r>
          </a:p>
          <a:p>
            <a:pPr algn="just"/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- найти и изучить датасеты по заданной тематике или сгенерировать их;</a:t>
            </a:r>
          </a:p>
          <a:p>
            <a:pPr algn="just"/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- найти алгоритмы, подходящие для предобработки изображений для исследований;</a:t>
            </a:r>
          </a:p>
          <a:p>
            <a:pPr algn="just"/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- реализовать систему для распознавания маркировки на изображении;</a:t>
            </a:r>
          </a:p>
          <a:p>
            <a:pPr algn="just"/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- протестировать работу разработанной системы и сделать выводы о качестве распознавания маркировки, если на вход поступает предобработанное изображение и непредобработанное изображение.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0" y="0"/>
            <a:ext cx="1219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Цель и задачи</a:t>
            </a:r>
          </a:p>
        </p:txBody>
      </p:sp>
    </p:spTree>
    <p:extLst>
      <p:ext uri="{BB962C8B-B14F-4D97-AF65-F5344CB8AC3E}">
        <p14:creationId xmlns:p14="http://schemas.microsoft.com/office/powerpoint/2010/main" val="40682480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Box 40"/>
          <p:cNvSpPr txBox="1"/>
          <p:nvPr/>
        </p:nvSpPr>
        <p:spPr>
          <a:xfrm>
            <a:off x="0" y="6488668"/>
            <a:ext cx="6383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18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646331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Объектом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распознавания является маркированная трубопроводная продукция</a:t>
            </a:r>
            <a:r>
              <a:rPr lang="ru-RU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0" y="0"/>
            <a:ext cx="1219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Объект исследования</a:t>
            </a:r>
          </a:p>
        </p:txBody>
      </p:sp>
      <p:pic>
        <p:nvPicPr>
          <p:cNvPr id="6" name="Picture 2" descr="D:\Alan Wake\!!!!!Диссертация\грант\Умник март 2015\Завод\2014-12-03 006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62"/>
          <a:stretch/>
        </p:blipFill>
        <p:spPr bwMode="auto">
          <a:xfrm>
            <a:off x="859805" y="1094667"/>
            <a:ext cx="2572013" cy="2181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3" descr="D:\Alan Wake\!!!!!Диссертация\грант\Умник март 2015\Завод\2014-12-03 027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5576" y="1169551"/>
            <a:ext cx="2774921" cy="2106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D:\Alan Wake\!!!!!Диссертация\грант\Умник март 2015\Завод\2014-12-03 060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190"/>
          <a:stretch/>
        </p:blipFill>
        <p:spPr bwMode="auto">
          <a:xfrm>
            <a:off x="8262155" y="1231561"/>
            <a:ext cx="3188329" cy="2114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0" y="3408051"/>
            <a:ext cx="121920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" indent="0" algn="just">
              <a:buFont typeface="Georgia" pitchFamily="18" charset="0"/>
              <a:buNone/>
            </a:pP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Основным способом нанесения маркировки на трубопроводную продукцию является струйная печать промышленным принтером.</a:t>
            </a:r>
          </a:p>
        </p:txBody>
      </p:sp>
      <p:pic>
        <p:nvPicPr>
          <p:cNvPr id="9" name="Picture 2" descr="C:\Users\PFO3\Pictures\Light Alloy\Маркировка-0-01-16-043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31"/>
          <a:stretch/>
        </p:blipFill>
        <p:spPr bwMode="auto">
          <a:xfrm>
            <a:off x="1419814" y="4424169"/>
            <a:ext cx="2714607" cy="2201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" descr="C:\Users\PFO3\Pictures\Light Alloy\Маркировка-0-01-19-790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09"/>
          <a:stretch/>
        </p:blipFill>
        <p:spPr bwMode="auto">
          <a:xfrm>
            <a:off x="4915880" y="4424168"/>
            <a:ext cx="2715252" cy="2201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C:\Users\PFO3\Pictures\Light Alloy\Маркировка-0-01-28-942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09"/>
          <a:stretch/>
        </p:blipFill>
        <p:spPr bwMode="auto">
          <a:xfrm>
            <a:off x="8262156" y="4424168"/>
            <a:ext cx="2715252" cy="2201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46876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1219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Способы маркирования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6488668"/>
            <a:ext cx="6383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18</a:t>
            </a:r>
          </a:p>
        </p:txBody>
      </p:sp>
      <p:pic>
        <p:nvPicPr>
          <p:cNvPr id="7" name="Рисунок 6" descr="https://xn--80ady2a0c.xn--p1ai/uploads/posts/2011-12/1323031567_img_7008.jpg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98" t="29008" b="7887"/>
          <a:stretch/>
        </p:blipFill>
        <p:spPr bwMode="auto">
          <a:xfrm>
            <a:off x="967649" y="655362"/>
            <a:ext cx="5402367" cy="258756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Рисунок 7" descr="https://inni.info/f/i/8289f4c57269841582a954854259.jpg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55" t="51923"/>
          <a:stretch/>
        </p:blipFill>
        <p:spPr bwMode="auto">
          <a:xfrm>
            <a:off x="6041572" y="646330"/>
            <a:ext cx="5208813" cy="259872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Picture 4" descr="C:\Users\PFO3\Pictures\Light Alloy\Маркировка-0-01-28-942.jpg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09"/>
          <a:stretch/>
        </p:blipFill>
        <p:spPr bwMode="auto">
          <a:xfrm>
            <a:off x="915382" y="3772714"/>
            <a:ext cx="5394004" cy="2621500"/>
          </a:xfrm>
          <a:prstGeom prst="rect">
            <a:avLst/>
          </a:prstGeom>
          <a:noFill/>
          <a:extLst/>
        </p:spPr>
      </p:pic>
      <p:pic>
        <p:nvPicPr>
          <p:cNvPr id="10" name="Picture 4" descr="D:\Alan Wake\!!!!!Диссертация\грант\Умник март 2015\Завод\2014-12-03 060.JPG"/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190"/>
          <a:stretch/>
        </p:blipFill>
        <p:spPr bwMode="auto">
          <a:xfrm>
            <a:off x="6041571" y="3772713"/>
            <a:ext cx="5208813" cy="2621501"/>
          </a:xfrm>
          <a:prstGeom prst="rect">
            <a:avLst/>
          </a:prstGeom>
          <a:noFill/>
          <a:extLst/>
        </p:spPr>
      </p:pic>
      <p:sp>
        <p:nvSpPr>
          <p:cNvPr id="3" name="TextBox 2"/>
          <p:cNvSpPr txBox="1"/>
          <p:nvPr/>
        </p:nvSpPr>
        <p:spPr>
          <a:xfrm>
            <a:off x="2726178" y="3219376"/>
            <a:ext cx="15568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Трафарет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59042" y="6347105"/>
            <a:ext cx="26112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Струйная печать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860690" y="3219375"/>
            <a:ext cx="35705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Металлические пластины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857461" y="6396335"/>
            <a:ext cx="15770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Наклейки</a:t>
            </a:r>
          </a:p>
        </p:txBody>
      </p:sp>
    </p:spTree>
    <p:extLst>
      <p:ext uri="{BB962C8B-B14F-4D97-AF65-F5344CB8AC3E}">
        <p14:creationId xmlns:p14="http://schemas.microsoft.com/office/powerpoint/2010/main" val="30143306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12192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Сравнительный анализ существующих </a:t>
            </a:r>
          </a:p>
          <a:p>
            <a:pPr algn="ctr"/>
            <a:r>
              <a:rPr lang="ru-RU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способов маркирования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6488668"/>
            <a:ext cx="6383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18</a:t>
            </a:r>
          </a:p>
        </p:txBody>
      </p:sp>
      <p:graphicFrame>
        <p:nvGraphicFramePr>
          <p:cNvPr id="4" name="Таблица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7110781"/>
              </p:ext>
            </p:extLst>
          </p:nvPr>
        </p:nvGraphicFramePr>
        <p:xfrm>
          <a:off x="326570" y="1224642"/>
          <a:ext cx="11593287" cy="53520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50186">
                  <a:extLst>
                    <a:ext uri="{9D8B030D-6E8A-4147-A177-3AD203B41FA5}">
                      <a16:colId xmlns:a16="http://schemas.microsoft.com/office/drawing/2014/main" val="1555006319"/>
                    </a:ext>
                  </a:extLst>
                </a:gridCol>
                <a:gridCol w="4345497">
                  <a:extLst>
                    <a:ext uri="{9D8B030D-6E8A-4147-A177-3AD203B41FA5}">
                      <a16:colId xmlns:a16="http://schemas.microsoft.com/office/drawing/2014/main" val="3736470417"/>
                    </a:ext>
                  </a:extLst>
                </a:gridCol>
                <a:gridCol w="4797604">
                  <a:extLst>
                    <a:ext uri="{9D8B030D-6E8A-4147-A177-3AD203B41FA5}">
                      <a16:colId xmlns:a16="http://schemas.microsoft.com/office/drawing/2014/main" val="266098813"/>
                    </a:ext>
                  </a:extLst>
                </a:gridCol>
              </a:tblGrid>
              <a:tr h="491995">
                <a:tc>
                  <a:txBody>
                    <a:bodyPr/>
                    <a:lstStyle/>
                    <a:p>
                      <a:endParaRPr lang="ru-RU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Достоинства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Недостатки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5987525"/>
                  </a:ext>
                </a:extLst>
              </a:tr>
              <a:tr h="1265361">
                <a:tc>
                  <a:txBody>
                    <a:bodyPr/>
                    <a:lstStyle/>
                    <a:p>
                      <a:pPr algn="ctr"/>
                      <a:r>
                        <a:rPr lang="ru-RU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Трафарет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ru-RU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Высокая долговечность</a:t>
                      </a:r>
                    </a:p>
                    <a:p>
                      <a:pPr marL="0" indent="0" algn="ctr">
                        <a:buFontTx/>
                        <a:buNone/>
                      </a:pPr>
                      <a:endParaRPr lang="ru-RU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indent="0" algn="ctr">
                        <a:buFontTx/>
                        <a:buNone/>
                      </a:pPr>
                      <a:r>
                        <a:rPr lang="ru-RU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Низкая стоимость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ru-RU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Низкая читаемость </a:t>
                      </a:r>
                    </a:p>
                    <a:p>
                      <a:pPr marL="0" indent="0" algn="ctr">
                        <a:buFontTx/>
                        <a:buNone/>
                      </a:pPr>
                      <a:endParaRPr lang="ru-RU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indent="0" algn="ctr">
                        <a:buFontTx/>
                        <a:buNone/>
                      </a:pPr>
                      <a:r>
                        <a:rPr lang="ru-RU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Человеческий фактор</a:t>
                      </a:r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4686884"/>
                  </a:ext>
                </a:extLst>
              </a:tr>
              <a:tr h="1279188">
                <a:tc>
                  <a:txBody>
                    <a:bodyPr/>
                    <a:lstStyle/>
                    <a:p>
                      <a:pPr algn="ctr"/>
                      <a:r>
                        <a:rPr lang="ru-RU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Металлические пластины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ru-RU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Высокая долговечность</a:t>
                      </a:r>
                    </a:p>
                    <a:p>
                      <a:pPr marL="0" indent="0" algn="ctr">
                        <a:buFontTx/>
                        <a:buNone/>
                      </a:pPr>
                      <a:endParaRPr lang="ru-RU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indent="0" algn="ctr">
                        <a:buFontTx/>
                        <a:buNone/>
                      </a:pPr>
                      <a:r>
                        <a:rPr lang="ru-RU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Высокая читаемость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ru-RU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Нарушение целостности трубы</a:t>
                      </a:r>
                    </a:p>
                    <a:p>
                      <a:pPr marL="0" indent="0" algn="ctr">
                        <a:buFontTx/>
                        <a:buNone/>
                      </a:pPr>
                      <a:endParaRPr lang="ru-RU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indent="0" algn="ctr">
                        <a:buFontTx/>
                        <a:buNone/>
                      </a:pPr>
                      <a:r>
                        <a:rPr lang="ru-RU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Высокая стоимость</a:t>
                      </a:r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9415305"/>
                  </a:ext>
                </a:extLst>
              </a:tr>
              <a:tr h="885592">
                <a:tc>
                  <a:txBody>
                    <a:bodyPr/>
                    <a:lstStyle/>
                    <a:p>
                      <a:pPr algn="ctr"/>
                      <a:r>
                        <a:rPr lang="ru-RU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Струйная печать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ru-RU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Средняя</a:t>
                      </a:r>
                      <a:r>
                        <a:rPr lang="ru-RU" sz="24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стоимость</a:t>
                      </a:r>
                    </a:p>
                    <a:p>
                      <a:pPr marL="0" indent="0" algn="ctr">
                        <a:buFontTx/>
                        <a:buNone/>
                      </a:pPr>
                      <a:endParaRPr lang="ru-RU" sz="1400" baseline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indent="0" algn="ctr">
                        <a:buFontTx/>
                        <a:buNone/>
                      </a:pPr>
                      <a:r>
                        <a:rPr lang="ru-RU" sz="24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Высокая читаемость</a:t>
                      </a:r>
                      <a:endParaRPr lang="ru-RU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Частая чистка оборудования</a:t>
                      </a:r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6624106"/>
                  </a:ext>
                </a:extLst>
              </a:tr>
              <a:tr h="1279188">
                <a:tc>
                  <a:txBody>
                    <a:bodyPr/>
                    <a:lstStyle/>
                    <a:p>
                      <a:pPr algn="ctr"/>
                      <a:r>
                        <a:rPr lang="ru-RU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Наклейки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ru-RU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Высокая читаемость</a:t>
                      </a:r>
                    </a:p>
                    <a:p>
                      <a:pPr marL="0" indent="0" algn="ctr">
                        <a:buFontTx/>
                        <a:buNone/>
                      </a:pPr>
                      <a:endParaRPr lang="ru-RU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indent="0" algn="ctr">
                        <a:buFontTx/>
                        <a:buNone/>
                      </a:pPr>
                      <a:r>
                        <a:rPr lang="ru-RU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Стоимость ниже среднего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Низкая прочность</a:t>
                      </a:r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77968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365442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646331"/>
            <a:ext cx="121920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Для снижения затрат на использовании промышленной струйной печати в работе предлагается использовать точечную маркировку, так, как это делается при ударно-точечной маркировке, аналогично почтовому индексу.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0" y="0"/>
            <a:ext cx="1219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Актуальность проекта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6488668"/>
            <a:ext cx="6383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18</a:t>
            </a:r>
          </a:p>
        </p:txBody>
      </p:sp>
      <p:pic>
        <p:nvPicPr>
          <p:cNvPr id="1026" name="Рисунок 2" descr="https://sic-marking.su/images/main-block/technologies/udarno-tochechnaya-tekhnologiy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48"/>
          <a:stretch>
            <a:fillRect/>
          </a:stretch>
        </p:blipFill>
        <p:spPr bwMode="auto">
          <a:xfrm>
            <a:off x="250856" y="2174290"/>
            <a:ext cx="5064092" cy="3978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" name="Рисунок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1643" y="2174290"/>
            <a:ext cx="6443661" cy="3978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343852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9" name="TextBox 8"/>
          <p:cNvSpPr txBox="1"/>
          <p:nvPr/>
        </p:nvSpPr>
        <p:spPr>
          <a:xfrm>
            <a:off x="250856" y="6152686"/>
            <a:ext cx="54544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Пример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ударо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-точечной маркировки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274591" y="6152686"/>
            <a:ext cx="54544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Предлагаемый метод маркирования</a:t>
            </a:r>
          </a:p>
        </p:txBody>
      </p:sp>
    </p:spTree>
    <p:extLst>
      <p:ext uri="{BB962C8B-B14F-4D97-AF65-F5344CB8AC3E}">
        <p14:creationId xmlns:p14="http://schemas.microsoft.com/office/powerpoint/2010/main" val="15210926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12192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Функциональная модель системы распознавания маркировки на основе бинаризации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6488668"/>
            <a:ext cx="6383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18</a:t>
            </a:r>
          </a:p>
        </p:txBody>
      </p:sp>
      <p:pic>
        <p:nvPicPr>
          <p:cNvPr id="2050" name="Рисунок 4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510" y="1397137"/>
            <a:ext cx="11888980" cy="406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A5B31BB-8ED4-4D38-AD27-952315E861E6}"/>
              </a:ext>
            </a:extLst>
          </p:cNvPr>
          <p:cNvSpPr txBox="1"/>
          <p:nvPr/>
        </p:nvSpPr>
        <p:spPr>
          <a:xfrm>
            <a:off x="1334358" y="5576098"/>
            <a:ext cx="97223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данной работе для создания набора предобработанных изображений используются алгоритмы блока предобработки (А1-А3)</a:t>
            </a:r>
          </a:p>
        </p:txBody>
      </p:sp>
    </p:spTree>
    <p:extLst>
      <p:ext uri="{BB962C8B-B14F-4D97-AF65-F5344CB8AC3E}">
        <p14:creationId xmlns:p14="http://schemas.microsoft.com/office/powerpoint/2010/main" val="36181061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1401</TotalTime>
  <Words>760</Words>
  <Application>Microsoft Office PowerPoint</Application>
  <PresentationFormat>Широкоэкранный</PresentationFormat>
  <Paragraphs>209</Paragraphs>
  <Slides>21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21</vt:i4>
      </vt:variant>
    </vt:vector>
  </HeadingPairs>
  <TitlesOfParts>
    <vt:vector size="28" baseType="lpstr">
      <vt:lpstr>Arial</vt:lpstr>
      <vt:lpstr>Calibri</vt:lpstr>
      <vt:lpstr>Calibri Light</vt:lpstr>
      <vt:lpstr>Consolas</vt:lpstr>
      <vt:lpstr>Georgia</vt:lpstr>
      <vt:lpstr>Times New Roman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Екатерина Лазарева</dc:creator>
  <cp:lastModifiedBy>Роман Минеев</cp:lastModifiedBy>
  <cp:revision>112</cp:revision>
  <dcterms:created xsi:type="dcterms:W3CDTF">2019-05-27T08:04:44Z</dcterms:created>
  <dcterms:modified xsi:type="dcterms:W3CDTF">2021-06-16T16:28:46Z</dcterms:modified>
</cp:coreProperties>
</file>